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4" r:id="rId4"/>
    <p:sldId id="262" r:id="rId5"/>
    <p:sldId id="265" r:id="rId6"/>
    <p:sldId id="257" r:id="rId7"/>
    <p:sldId id="266" r:id="rId8"/>
    <p:sldId id="267" r:id="rId9"/>
    <p:sldId id="263" r:id="rId10"/>
    <p:sldId id="268" r:id="rId11"/>
    <p:sldId id="258" r:id="rId12"/>
    <p:sldId id="269" r:id="rId13"/>
    <p:sldId id="270" r:id="rId14"/>
    <p:sldId id="259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054A6-F1AB-4072-9879-0C81E61868D4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EFDD1-9CCA-4E66-9988-43D85D0B3A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6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3F78-25CD-034A-0F13-E513328AF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69FA4-C260-3795-D9CB-AC3256E06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1DF2-01B3-FE66-9A75-664911B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8E592-1F4B-47C8-2ECD-90C3E478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6375C-B046-045D-7207-A2AA5DBA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59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A53C-A0E2-5271-6B2F-1826C5701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5719A-8E38-3100-1F85-CE5049F51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99B59-8DF5-B807-CA9B-C99ECE3A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9FF36-391F-6051-8BAA-32827720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7E762-03B0-2BA3-786E-88961C00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69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ADAE3-A2D4-8CE4-0BE8-242AC57D8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A1063-9626-E70C-FFC6-90F502D0C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03D85-EFA7-4A82-9FD0-6842E814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454E-368B-D6AF-40F8-EA79976A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DE1F3-AFB5-31CB-A98B-431909E3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96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A206-2BC5-3873-E433-DBD83CC0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7D7D9-67C8-6499-A311-9B46E76BC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EFEF5-23B3-4865-E417-1585F60E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DD7BC-C0FE-5768-B85D-7D792C9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3ED03-8F2D-F137-A8FD-78184128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98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1153F-52A7-977F-F0DC-0B16561F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CAE5-FDC6-5464-BD97-9A1641534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F880A-BB55-EE90-CF90-1FD2779D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ADF4A-C3FC-1784-7302-19DE622D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AE88F-D4CC-4DEE-4C46-36CFE89B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86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CCF2D-FF5E-84FD-1A45-56426428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6D25C-03A7-5237-D2BC-D484EA8BE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C350-D4AC-5CB3-4E72-514EC7A24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00890-20DB-E9CA-2083-C35ED57E4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CF7F2E-F1D6-9F1C-B050-D3A4A52E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F931A-0D6B-EB3C-9E78-AA87071E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422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BE7A-1BC5-1D44-B177-6857D4DD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C68D6-05B0-9911-E192-ACFF70CA1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F39DC-3FAC-A061-D5AF-A90E83972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D86D1-616E-F567-B9BF-89BC1F1EB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DEEEE-BC98-273E-74B7-579CFA251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0049D-2596-09E1-EF2D-64BD0B2BC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A1AD25-6DB1-7A91-5CA0-ECFD3636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B0B58-7EC3-E49A-354E-05C3D5DE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70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8798B-EE77-1A20-CB6C-048F032C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04775-49DC-B2F8-F091-B70D71392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639EA-088A-BD65-EF3F-8D513E501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2ADB-6547-73DA-60E7-BB1F2FF5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56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AA836-D17D-CD9B-5875-4B9E2A007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49E275-BDA1-364F-41CB-6BF5F4B1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1917E-15D0-3556-EA87-18839077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AA80-EDA0-54B2-24DD-8424E09C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5BA1-E68C-8C33-3E36-08A60457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B7507-5732-6DFD-13DA-0644CF2FD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6FB8-D31C-53AA-7444-597D129E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C2126-88C1-6C0A-5DDF-B58727B2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4FD299-8F41-3D94-A08A-ED8F685D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350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2F4B-1417-C343-4C8D-0AC88D24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8022EE-88B2-5A88-8E6B-CDDCA56595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747E1-6549-8465-19F5-673BB0E50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DE2DA-0EB2-9F6F-E3DC-439B23A3D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4FA76-E360-D8E1-1F54-A3AC6C38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7F844-2D64-E4C7-7FDB-58B0A213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32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EE2B7A-88A2-D1DC-66D0-420968E8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648D12-AFC3-4B46-9862-5E7EC9304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5D8A-038B-A5F7-B37E-2E0CFA45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232A4-DD69-470F-9A88-70BB52293F73}" type="datetimeFigureOut">
              <a:rPr lang="en-GB" smtClean="0"/>
              <a:t>07/11/2025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3DDAE-0A7F-D48F-A14A-92CB478C0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E3DA3-EF20-0233-5AF2-698B76223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52F1EB-43A1-4599-B1FE-E5E227A2076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522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54061-9756-C4A2-ADA9-968C14743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sz="36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3100" b="1" dirty="0">
                <a:highlight>
                  <a:srgbClr val="C0C0C0"/>
                </a:highlight>
              </a:rPr>
            </a:br>
            <a:endParaRPr lang="en-GB" sz="3100" b="1" dirty="0">
              <a:highlight>
                <a:srgbClr val="C0C0C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DDD54-2C3E-CC94-D34A-E6A2385877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636" y="2404558"/>
            <a:ext cx="9144000" cy="1655762"/>
          </a:xfrm>
        </p:spPr>
        <p:txBody>
          <a:bodyPr>
            <a:normAutofit fontScale="32500" lnSpcReduction="20000"/>
          </a:bodyPr>
          <a:lstStyle/>
          <a:p>
            <a:endParaRPr lang="en-US" dirty="0"/>
          </a:p>
          <a:p>
            <a:pPr>
              <a:lnSpc>
                <a:spcPct val="220000"/>
              </a:lnSpc>
            </a:pPr>
            <a:br>
              <a:rPr lang="en-US" sz="6200" b="1" dirty="0">
                <a:solidFill>
                  <a:srgbClr val="7030A0"/>
                </a:solidFill>
                <a:highlight>
                  <a:srgbClr val="C0C0C0"/>
                </a:highlight>
                <a:latin typeface="Aptos Black" panose="020F0502020204030204" pitchFamily="34" charset="0"/>
              </a:rPr>
            </a:br>
            <a:endParaRPr lang="en-GB" sz="6200" b="1" dirty="0">
              <a:solidFill>
                <a:srgbClr val="7030A0"/>
              </a:solidFill>
              <a:highlight>
                <a:srgbClr val="C0C0C0"/>
              </a:highlight>
              <a:latin typeface="Aptos Black" panose="020F0502020204030204" pitchFamily="34" charset="0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2F19A7D1-9778-328B-5501-16A1AC86EAD4}"/>
              </a:ext>
            </a:extLst>
          </p:cNvPr>
          <p:cNvSpPr/>
          <p:nvPr/>
        </p:nvSpPr>
        <p:spPr>
          <a:xfrm>
            <a:off x="1699489" y="685584"/>
            <a:ext cx="9467273" cy="2267671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2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My Learning Experience in the Past Four Weeks</a:t>
            </a:r>
            <a:endParaRPr lang="en-GB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4196E4-7E7B-076B-0F4B-BB216865BE66}"/>
              </a:ext>
            </a:extLst>
          </p:cNvPr>
          <p:cNvSpPr/>
          <p:nvPr/>
        </p:nvSpPr>
        <p:spPr>
          <a:xfrm>
            <a:off x="1685636" y="3577251"/>
            <a:ext cx="9467273" cy="21058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GB" dirty="0"/>
            </a:b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76009E-157B-287F-4155-30D4263EDF7B}"/>
              </a:ext>
            </a:extLst>
          </p:cNvPr>
          <p:cNvSpPr txBox="1"/>
          <p:nvPr/>
        </p:nvSpPr>
        <p:spPr>
          <a:xfrm>
            <a:off x="1791854" y="5200073"/>
            <a:ext cx="207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</a:rPr>
              <a:t>Ogochukwu Ebele</a:t>
            </a:r>
            <a:endParaRPr lang="en-GB" b="1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1B45B-C4B7-D3F6-D448-FDECD631904F}"/>
              </a:ext>
            </a:extLst>
          </p:cNvPr>
          <p:cNvSpPr txBox="1"/>
          <p:nvPr/>
        </p:nvSpPr>
        <p:spPr>
          <a:xfrm>
            <a:off x="3029527" y="3723676"/>
            <a:ext cx="6358805" cy="46166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Excel, Azure DevOps, and Database Design</a:t>
            </a:r>
            <a:endParaRPr lang="en-GB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255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E2CE0-62D9-FFE6-9275-522D4179B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">
            <a:extLst>
              <a:ext uri="{FF2B5EF4-FFF2-40B4-BE49-F238E27FC236}">
                <a16:creationId xmlns:a16="http://schemas.microsoft.com/office/drawing/2014/main" id="{980201B9-4376-743F-F88E-B00B59FAB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8" r="14863" b="15167"/>
          <a:stretch>
            <a:fillRect/>
          </a:stretch>
        </p:blipFill>
        <p:spPr>
          <a:xfrm>
            <a:off x="82243" y="3602068"/>
            <a:ext cx="7365236" cy="271052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8A9E2BE0-9D1A-59E6-0948-386CE3F5B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09" b="32327"/>
          <a:stretch>
            <a:fillRect/>
          </a:stretch>
        </p:blipFill>
        <p:spPr>
          <a:xfrm>
            <a:off x="70654" y="1007418"/>
            <a:ext cx="7365236" cy="24215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0DAABCBE-6768-43F2-A680-8308E818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044" r="32680" b="4374"/>
          <a:stretch>
            <a:fillRect/>
          </a:stretch>
        </p:blipFill>
        <p:spPr>
          <a:xfrm>
            <a:off x="7594512" y="3602068"/>
            <a:ext cx="4526835" cy="29706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F91EACF0-6C91-80E4-CE06-23418C660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1" r="19993" b="20046"/>
          <a:stretch>
            <a:fillRect/>
          </a:stretch>
        </p:blipFill>
        <p:spPr>
          <a:xfrm>
            <a:off x="7518100" y="1007418"/>
            <a:ext cx="4603247" cy="242158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1E7379-D8D8-EA8F-FF32-4C16601AE465}"/>
              </a:ext>
            </a:extLst>
          </p:cNvPr>
          <p:cNvSpPr txBox="1"/>
          <p:nvPr/>
        </p:nvSpPr>
        <p:spPr>
          <a:xfrm>
            <a:off x="-34586" y="0"/>
            <a:ext cx="7470476" cy="707886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Importing Data To Excel 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And Creating Charts In Excel Sheets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490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DCF2-1169-3AA6-DAB4-6555730F8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5945" y="401782"/>
            <a:ext cx="4997594" cy="85436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Creating And Analyzing Pivot Table 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000" b="1" dirty="0">
                <a:solidFill>
                  <a:srgbClr val="7030A0"/>
                </a:solidFill>
              </a:rPr>
            </a:br>
            <a:endParaRPr lang="en-GB" sz="2000" b="1" dirty="0">
              <a:solidFill>
                <a:srgbClr val="7030A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BB6CBB-EBF7-FFA2-0C3B-6EAB514B0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297" y="985982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Pivot Table Best Practices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 Ensure column names/headers are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Format columns correctly (numbers, accounting, general/text)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Remove empty rows and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Check for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Creating Pivot Tables</a:t>
            </a:r>
          </a:p>
          <a:p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E153A7C6-E5DA-5F83-976A-B5C1A26F2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201" y="828964"/>
            <a:ext cx="8018502" cy="57473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14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F519A-F0D0-734D-6054-BA3EE02E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628" y="-131514"/>
            <a:ext cx="9011427" cy="701964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Creating Pivot Table From Tables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BB193D-A1E2-0899-D1BC-1F4B62B0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941" y="3765906"/>
            <a:ext cx="2089872" cy="2262946"/>
          </a:xfrm>
          <a:prstGeom prst="rect">
            <a:avLst/>
          </a:prstGeom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4A1376F1-C60C-A82A-1D74-8548BEFAE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" y="674255"/>
            <a:ext cx="5766009" cy="5818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A80039-3191-3E81-5625-17F6CDEF6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674255"/>
            <a:ext cx="6252805" cy="58227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4436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CBA47-89AA-51D2-AC55-DB07CEDC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007" y="0"/>
            <a:ext cx="7805468" cy="43655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Pivot Table Analysis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7CBFC2-D5E2-C163-EECC-6A374E678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4" b="19618"/>
          <a:stretch>
            <a:fillRect/>
          </a:stretch>
        </p:blipFill>
        <p:spPr>
          <a:xfrm>
            <a:off x="5658929" y="4608474"/>
            <a:ext cx="6449683" cy="1990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2BEC4AD1-3AC8-572B-1430-2E70DEA42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29" y="801683"/>
            <a:ext cx="6449683" cy="366081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96998B21-D3FD-5F0F-03EF-C1A575A51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" y="801683"/>
            <a:ext cx="5438589" cy="59182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013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6CD7-CE63-0CD9-1EC6-23B7CC25E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314"/>
            <a:ext cx="3011776" cy="923636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Power Pivot and ERD</a:t>
            </a:r>
            <a:br>
              <a:rPr lang="en-US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C6261-E944-5E24-DB6C-9A51BC9DF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643" y="996950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GB" dirty="0"/>
          </a:p>
          <a:p>
            <a:r>
              <a:rPr lang="en-GB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Power Pivot and ERD Design</a:t>
            </a:r>
          </a:p>
          <a:p>
            <a:r>
              <a:rPr lang="en-GB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Enabling Excel Power Pivot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Importing data from datasets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  Designing ERD on Power Pivot</a:t>
            </a:r>
          </a:p>
          <a:p>
            <a:endParaRPr lang="en-GB" sz="2000" dirty="0">
              <a:solidFill>
                <a:srgbClr val="7030A0"/>
              </a:solidFill>
            </a:endParaRPr>
          </a:p>
        </p:txBody>
      </p:sp>
      <p:pic>
        <p:nvPicPr>
          <p:cNvPr id="12" name="Picture 11" descr="A screenshot of a computer">
            <a:extLst>
              <a:ext uri="{FF2B5EF4-FFF2-40B4-BE49-F238E27FC236}">
                <a16:creationId xmlns:a16="http://schemas.microsoft.com/office/drawing/2014/main" id="{81E92F95-1712-C461-65DF-25B66172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" r="3201" b="9174"/>
          <a:stretch>
            <a:fillRect/>
          </a:stretch>
        </p:blipFill>
        <p:spPr>
          <a:xfrm>
            <a:off x="3581896" y="996951"/>
            <a:ext cx="8369959" cy="52375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43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DA2-CCDE-3BD3-36A5-1BA0A7D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837"/>
            <a:ext cx="10039709" cy="681392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Importing Data to Excel Power Pivot </a:t>
            </a:r>
            <a:b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And Creating Relationships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4" name="Content Placeholder 5" descr="A screenshot of a computer">
            <a:extLst>
              <a:ext uri="{FF2B5EF4-FFF2-40B4-BE49-F238E27FC236}">
                <a16:creationId xmlns:a16="http://schemas.microsoft.com/office/drawing/2014/main" id="{8471FA5E-1A06-00D1-E9E0-96E3940EB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" y="1194955"/>
            <a:ext cx="5958836" cy="320836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70ADA79-17E8-10C0-B0AE-C15158AB8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56" y="1194955"/>
            <a:ext cx="5828580" cy="53443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8D952ABF-5403-C2C2-C83A-AE1B8D830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4" y="4519433"/>
            <a:ext cx="5828580" cy="201991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31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236B-36A5-0E8C-0370-04AD64EB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0" y="358630"/>
            <a:ext cx="2928648" cy="780473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Conclusion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313851-D299-DF39-830C-A69EF0B4F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080" y="1742569"/>
            <a:ext cx="3932237" cy="381158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  <a:highlight>
                  <a:srgbClr val="C0C0C0"/>
                </a:highlight>
              </a:rPr>
              <a:t>Summary of what I learnt over the past four weeks: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Design: Palm oil database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Azure DevOps: Project management,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Excel: Dynamic ranges, pivot tables, 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7030A0"/>
              </a:solidFill>
              <a:highlight>
                <a:srgbClr val="C0C0C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17" name="Rectangle: Top Corners One Rounded and One Snipped 16">
            <a:extLst>
              <a:ext uri="{FF2B5EF4-FFF2-40B4-BE49-F238E27FC236}">
                <a16:creationId xmlns:a16="http://schemas.microsoft.com/office/drawing/2014/main" id="{C9CAA013-A36D-EDD6-C37A-5320893F4733}"/>
              </a:ext>
            </a:extLst>
          </p:cNvPr>
          <p:cNvSpPr/>
          <p:nvPr/>
        </p:nvSpPr>
        <p:spPr>
          <a:xfrm>
            <a:off x="5233988" y="1742569"/>
            <a:ext cx="5258521" cy="2367613"/>
          </a:xfrm>
          <a:prstGeom prst="snipRoundRect">
            <a:avLst/>
          </a:prstGeom>
          <a:solidFill>
            <a:schemeClr val="bg2">
              <a:lumMod val="9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Thank You For Listening</a:t>
            </a:r>
            <a:endParaRPr lang="en-GB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4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CF7F-AA94-CF0A-8B0A-7D508A34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274"/>
            <a:ext cx="4360285" cy="43872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Azure DevOps Experience</a:t>
            </a:r>
            <a:br>
              <a:rPr lang="en-GB" dirty="0"/>
            </a:br>
            <a:endParaRPr lang="en-GB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72584A-75CE-CD07-71F9-8CDA8F39F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282" y="854001"/>
            <a:ext cx="7740047" cy="524199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6CB71-20B1-914C-DDAE-105F5481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764310"/>
            <a:ext cx="3932237" cy="38115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Azure DevOps Experience</a:t>
            </a:r>
          </a:p>
          <a:p>
            <a:r>
              <a:rPr lang="en-US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Working on Azure DevOps interface with team members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Breaking down projects into smaller tasks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Creating epics, features, and PBIs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Shuffling tickets on the board and working on committed tasks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  <a:highlight>
                  <a:srgbClr val="C0C0C0"/>
                </a:highlight>
              </a:rPr>
              <a:t>Completing tasks and closing them on  sprint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7030A0"/>
              </a:solidFill>
              <a:highlight>
                <a:srgbClr val="C0C0C0"/>
              </a:highlight>
            </a:endParaRP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298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AEB55563-ECCB-DE09-2A3F-62FD20723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" y="766851"/>
            <a:ext cx="5332647" cy="248806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1854F287-B87E-6887-6CD9-109D99A56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94" y="766851"/>
            <a:ext cx="6506060" cy="233686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2ABDA1-7EFD-F527-98E7-8CDA69CAB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94" y="3453067"/>
            <a:ext cx="6506060" cy="3099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C3D403-20C0-4321-8289-6DC1ADD6F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" y="3453067"/>
            <a:ext cx="5418085" cy="29799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29561B9-E328-D8C3-5052-256D44B1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4128"/>
            <a:ext cx="7908636" cy="54272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Azure DevOps Experience</a:t>
            </a:r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1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7FFED-05D6-0086-1A32-19ADAA96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491"/>
            <a:ext cx="3824576" cy="42949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GB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Project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C2CB4-7040-6039-8F05-B12793FE7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858982"/>
            <a:ext cx="3932237" cy="3811588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GB" dirty="0"/>
          </a:p>
          <a:p>
            <a:r>
              <a:rPr lang="en-GB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Project</a:t>
            </a:r>
          </a:p>
          <a:p>
            <a:r>
              <a:rPr lang="en-GB" sz="2000" dirty="0">
                <a:solidFill>
                  <a:srgbClr val="7030A0"/>
                </a:solidFill>
                <a:highlight>
                  <a:srgbClr val="C0C0C0"/>
                </a:highlight>
              </a:rPr>
              <a:t> </a:t>
            </a:r>
            <a:r>
              <a:rPr lang="en-GB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Designing a palm oil database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Gathering entities and relations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Creating ERD on Lucid Chart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Implementing database on MySQL Workbench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7030A0"/>
                </a:solidFill>
                <a:highlight>
                  <a:srgbClr val="C0C0C0"/>
                </a:highlight>
              </a:rPr>
              <a:t>Writing articles on database design steps</a:t>
            </a:r>
          </a:p>
          <a:p>
            <a:endParaRPr lang="en-GB" dirty="0"/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4E9793AA-1B4F-7150-8D34-7E8A4BED1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55" y="858981"/>
            <a:ext cx="7917653" cy="530167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53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63F3-815B-8B43-318C-ECDD80AE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057"/>
            <a:ext cx="9162474" cy="382231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ERD, 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Database Design On MySQL Workbench, Technical Writing</a:t>
            </a:r>
            <a:br>
              <a:rPr lang="en-US" dirty="0"/>
            </a:br>
            <a:endParaRPr lang="en-GB" dirty="0"/>
          </a:p>
        </p:txBody>
      </p:sp>
      <p:pic>
        <p:nvPicPr>
          <p:cNvPr id="5" name="Content Placeholder 4" descr="A screen shot of a list of products">
            <a:extLst>
              <a:ext uri="{FF2B5EF4-FFF2-40B4-BE49-F238E27FC236}">
                <a16:creationId xmlns:a16="http://schemas.microsoft.com/office/drawing/2014/main" id="{AC42C06C-0EA1-C4FD-62CF-6A88A7492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46" y="3807132"/>
            <a:ext cx="5652143" cy="292283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7A9BA329-6F05-1204-2E84-4AA58D6DF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" y="4067297"/>
            <a:ext cx="5239805" cy="25748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66EE103C-F01B-1306-F58A-E569C7BE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146" y="1113611"/>
            <a:ext cx="5652143" cy="24762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E77524F4-0337-E348-00C5-B3532CA8A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0" y="1113611"/>
            <a:ext cx="5020506" cy="286901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119C0-E4CF-6475-CF62-15659B3F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338" y="170873"/>
            <a:ext cx="3787630" cy="129770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Excel Learning Objectives</a:t>
            </a: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br>
              <a:rPr lang="en-US" sz="2400" b="1" i="1" dirty="0">
                <a:solidFill>
                  <a:srgbClr val="7030A0"/>
                </a:solidFill>
                <a:highlight>
                  <a:srgbClr val="C0C0C0"/>
                </a:highlight>
              </a:rPr>
            </a:br>
            <a:endParaRPr lang="en-GB" sz="2400" b="1" i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C1E70-6110-1F3B-614C-81D2C4733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27" y="915305"/>
            <a:ext cx="4343400" cy="426565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Excel Skills Acquired</a:t>
            </a:r>
          </a:p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Bullet points: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 Converting range to Table by using Ctrl + 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Converting tables to ranges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Using Paste Values to override formulas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Highlighting and deleting duplicate rows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Data  validation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Calculating subtotal by groups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Sorting and filtering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030A0"/>
                </a:solidFill>
                <a:highlight>
                  <a:srgbClr val="C0C0C0"/>
                </a:highlight>
              </a:rPr>
              <a:t>Creating charts from tables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DB50A3-150C-D9C7-8A18-2C82A0EDE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" b="23763"/>
          <a:stretch>
            <a:fillRect/>
          </a:stretch>
        </p:blipFill>
        <p:spPr>
          <a:xfrm>
            <a:off x="5166174" y="819727"/>
            <a:ext cx="6157607" cy="3429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7E521A-91D6-663C-8BEB-75CA51DCC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" b="21339"/>
          <a:stretch>
            <a:fillRect/>
          </a:stretch>
        </p:blipFill>
        <p:spPr>
          <a:xfrm>
            <a:off x="5094255" y="4377725"/>
            <a:ext cx="6229526" cy="2360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7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47BF-A479-5721-9879-E435117D8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355"/>
            <a:ext cx="8650840" cy="4571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br>
              <a:rPr lang="en-US" sz="2400" dirty="0"/>
            </a:br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Converting Table to Range  and Replacing Formular with Values</a:t>
            </a:r>
            <a:endParaRPr lang="en-GB" sz="24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  <p:pic>
        <p:nvPicPr>
          <p:cNvPr id="21" name="Picture 20" descr="A screenshot of a computer">
            <a:extLst>
              <a:ext uri="{FF2B5EF4-FFF2-40B4-BE49-F238E27FC236}">
                <a16:creationId xmlns:a16="http://schemas.microsoft.com/office/drawing/2014/main" id="{A1B32571-D69E-8221-1AA1-EE3D82E55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-2478" r="-3468" b="36463"/>
          <a:stretch>
            <a:fillRect/>
          </a:stretch>
        </p:blipFill>
        <p:spPr>
          <a:xfrm>
            <a:off x="5869790" y="1034290"/>
            <a:ext cx="6434290" cy="316563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C0D3E4-D63E-905A-7CC0-59EE959EF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63" b="28638"/>
          <a:stretch>
            <a:fillRect/>
          </a:stretch>
        </p:blipFill>
        <p:spPr>
          <a:xfrm>
            <a:off x="71920" y="1130262"/>
            <a:ext cx="5724730" cy="3260211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F83A14D-D35C-7786-5141-083537F73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-179" b="49321"/>
          <a:stretch>
            <a:fillRect/>
          </a:stretch>
        </p:blipFill>
        <p:spPr>
          <a:xfrm>
            <a:off x="5869790" y="4240891"/>
            <a:ext cx="6247559" cy="25097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1F08AE-E976-200D-4711-83927D165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39"/>
          <a:stretch>
            <a:fillRect/>
          </a:stretch>
        </p:blipFill>
        <p:spPr>
          <a:xfrm>
            <a:off x="71920" y="4520037"/>
            <a:ext cx="5724730" cy="23379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19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90DC0F37-8695-ED29-25ED-0DC21CF1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01" b="11697"/>
          <a:stretch>
            <a:fillRect/>
          </a:stretch>
        </p:blipFill>
        <p:spPr>
          <a:xfrm>
            <a:off x="6246750" y="929760"/>
            <a:ext cx="5872977" cy="536969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07C912E7-CFAE-CAA8-928E-60ECE2518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9" r="13863" b="22703"/>
          <a:stretch>
            <a:fillRect/>
          </a:stretch>
        </p:blipFill>
        <p:spPr>
          <a:xfrm>
            <a:off x="72272" y="929760"/>
            <a:ext cx="6126677" cy="27330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DB7FF5AB-331C-DABC-C985-9ED32DAD5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16" r="2767"/>
          <a:stretch>
            <a:fillRect/>
          </a:stretch>
        </p:blipFill>
        <p:spPr>
          <a:xfrm>
            <a:off x="72272" y="3826751"/>
            <a:ext cx="6023727" cy="247270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B13E0-F3A7-A70F-9D8D-C5F15D6BBF9D}"/>
              </a:ext>
            </a:extLst>
          </p:cNvPr>
          <p:cNvSpPr txBox="1"/>
          <p:nvPr/>
        </p:nvSpPr>
        <p:spPr>
          <a:xfrm>
            <a:off x="2968" y="86032"/>
            <a:ext cx="6565187" cy="46166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highlight>
                  <a:srgbClr val="C0C0C0"/>
                </a:highlight>
              </a:rPr>
              <a:t>Highlighting and Deleting Duplicates Rows</a:t>
            </a:r>
            <a:endParaRPr lang="en-GB" sz="24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7021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screenshot of a computer">
            <a:extLst>
              <a:ext uri="{FF2B5EF4-FFF2-40B4-BE49-F238E27FC236}">
                <a16:creationId xmlns:a16="http://schemas.microsoft.com/office/drawing/2014/main" id="{60D25E5C-12E4-CFD6-7EF0-8412042F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03" y="3628211"/>
            <a:ext cx="4460313" cy="27819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BB047E-CAB2-B460-A446-0448CE199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" y="3811798"/>
            <a:ext cx="3876560" cy="259831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91B11A-4FD1-1DC9-6F28-98E17284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94" b="23654"/>
          <a:stretch>
            <a:fillRect/>
          </a:stretch>
        </p:blipFill>
        <p:spPr>
          <a:xfrm>
            <a:off x="9022807" y="981075"/>
            <a:ext cx="3035837" cy="255501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A9556AC3-CFA2-D118-E2B1-7036EE2E1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92" r="24500" b="1"/>
          <a:stretch>
            <a:fillRect/>
          </a:stretch>
        </p:blipFill>
        <p:spPr>
          <a:xfrm>
            <a:off x="49478" y="867064"/>
            <a:ext cx="3876560" cy="294473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screenshot of a computer">
            <a:extLst>
              <a:ext uri="{FF2B5EF4-FFF2-40B4-BE49-F238E27FC236}">
                <a16:creationId xmlns:a16="http://schemas.microsoft.com/office/drawing/2014/main" id="{57CDA74B-0FB2-6506-3A88-2EA4C5D47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 b="40047"/>
          <a:stretch>
            <a:fillRect/>
          </a:stretch>
        </p:blipFill>
        <p:spPr>
          <a:xfrm>
            <a:off x="4081941" y="981075"/>
            <a:ext cx="4674131" cy="224871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9B13F7F1-BFDB-620B-8B67-9BCF90458A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4" r="5966" b="34568"/>
          <a:stretch>
            <a:fillRect/>
          </a:stretch>
        </p:blipFill>
        <p:spPr>
          <a:xfrm>
            <a:off x="4081941" y="3428999"/>
            <a:ext cx="3457679" cy="298111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1F1C15-99C2-16CB-1BA8-8CCC3965B5E1}"/>
              </a:ext>
            </a:extLst>
          </p:cNvPr>
          <p:cNvSpPr txBox="1"/>
          <p:nvPr/>
        </p:nvSpPr>
        <p:spPr>
          <a:xfrm>
            <a:off x="-60385" y="49567"/>
            <a:ext cx="9083192" cy="400110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  <a:highlight>
                  <a:srgbClr val="C0C0C0"/>
                </a:highlight>
              </a:rPr>
              <a:t>Screenshots of Data Validation, Sorting, and Calculating Sub Totals By Group</a:t>
            </a:r>
            <a:endParaRPr lang="en-GB" sz="2000" b="1" dirty="0">
              <a:solidFill>
                <a:srgbClr val="7030A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34129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400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Black</vt:lpstr>
      <vt:lpstr>Aptos Display</vt:lpstr>
      <vt:lpstr>Arial</vt:lpstr>
      <vt:lpstr>Office Theme</vt:lpstr>
      <vt:lpstr>                                               </vt:lpstr>
      <vt:lpstr>Azure DevOps Experience </vt:lpstr>
      <vt:lpstr>Screenshots Of Azure DevOps Experience </vt:lpstr>
      <vt:lpstr>Database Design Project </vt:lpstr>
      <vt:lpstr>Screenshots of ERD,  Database Design On MySQL Workbench, Technical Writing </vt:lpstr>
      <vt:lpstr> Excel Learning Objectives   </vt:lpstr>
      <vt:lpstr> Converting Table to Range  and Replacing Formular with Values</vt:lpstr>
      <vt:lpstr>PowerPoint Presentation</vt:lpstr>
      <vt:lpstr>PowerPoint Presentation</vt:lpstr>
      <vt:lpstr>PowerPoint Presentation</vt:lpstr>
      <vt:lpstr>Creating And Analyzing Pivot Table    </vt:lpstr>
      <vt:lpstr>Screenshots of Creating Pivot Table From Tables</vt:lpstr>
      <vt:lpstr>Screenshots of Pivot Table Analysis</vt:lpstr>
      <vt:lpstr>Power Pivot and ERD </vt:lpstr>
      <vt:lpstr>Importing Data to Excel Power Pivot  And Creating Relationships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Ogochukwu okolie</dc:creator>
  <cp:lastModifiedBy>Ogochukwu okolie</cp:lastModifiedBy>
  <cp:revision>40</cp:revision>
  <cp:lastPrinted>2025-11-07T17:10:36Z</cp:lastPrinted>
  <dcterms:created xsi:type="dcterms:W3CDTF">2025-11-07T08:17:34Z</dcterms:created>
  <dcterms:modified xsi:type="dcterms:W3CDTF">2025-11-07T17:40:37Z</dcterms:modified>
</cp:coreProperties>
</file>